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5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5671-F319-4603-A672-BE37342E78C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0ACF-2C28-4F3D-82DB-1D23D06DB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5671-F319-4603-A672-BE37342E78C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0ACF-2C28-4F3D-82DB-1D23D06DB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5671-F319-4603-A672-BE37342E78C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0ACF-2C28-4F3D-82DB-1D23D06DB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5671-F319-4603-A672-BE37342E78C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0ACF-2C28-4F3D-82DB-1D23D06DB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5671-F319-4603-A672-BE37342E78C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0ACF-2C28-4F3D-82DB-1D23D06DB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5671-F319-4603-A672-BE37342E78C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0ACF-2C28-4F3D-82DB-1D23D06DB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5671-F319-4603-A672-BE37342E78C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0ACF-2C28-4F3D-82DB-1D23D06DB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5671-F319-4603-A672-BE37342E78C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0ACF-2C28-4F3D-82DB-1D23D06DB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5671-F319-4603-A672-BE37342E78C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0ACF-2C28-4F3D-82DB-1D23D06DB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5671-F319-4603-A672-BE37342E78C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0ACF-2C28-4F3D-82DB-1D23D06DB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5671-F319-4603-A672-BE37342E78C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0ACF-2C28-4F3D-82DB-1D23D06DB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5671-F319-4603-A672-BE37342E78C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0ACF-2C28-4F3D-82DB-1D23D06DB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c.pics.livejournal.com/brunkilda/68817420/66892/66892_900.jpg"/>
          <p:cNvPicPr>
            <a:picLocks noChangeAspect="1" noChangeArrowheads="1"/>
          </p:cNvPicPr>
          <p:nvPr/>
        </p:nvPicPr>
        <p:blipFill>
          <a:blip r:embed="rId2" cstate="print"/>
          <a:srcRect l="1260" t="14715" r="1721" b="6191"/>
          <a:stretch>
            <a:fillRect/>
          </a:stretch>
        </p:blipFill>
        <p:spPr bwMode="auto">
          <a:xfrm>
            <a:off x="1907704" y="1059582"/>
            <a:ext cx="5544616" cy="30963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История </a:t>
            </a:r>
            <a:r>
              <a:rPr lang="ru-RU" dirty="0" smtClean="0"/>
              <a:t>компьютерной мыши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В 2000 году </a:t>
            </a:r>
            <a:r>
              <a:rPr lang="ru-RU" sz="2400" dirty="0" err="1" smtClean="0"/>
              <a:t>Apple</a:t>
            </a:r>
            <a:r>
              <a:rPr lang="ru-RU" sz="2400" dirty="0" smtClean="0"/>
              <a:t> представила мышь </a:t>
            </a:r>
            <a:r>
              <a:rPr lang="ru-RU" sz="2400" dirty="0" err="1" smtClean="0"/>
              <a:t>Pro</a:t>
            </a:r>
            <a:r>
              <a:rPr lang="ru-RU" sz="2400" dirty="0" smtClean="0"/>
              <a:t>, которая была обрамлена в прозрачный пластик.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Мышь </a:t>
            </a:r>
            <a:r>
              <a:rPr lang="en-US" dirty="0" smtClean="0"/>
              <a:t>Pro </a:t>
            </a:r>
            <a:r>
              <a:rPr lang="ru-RU" dirty="0" smtClean="0"/>
              <a:t>от </a:t>
            </a:r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err="1" smtClean="0"/>
              <a:t>Apple</a:t>
            </a:r>
            <a:r>
              <a:rPr lang="ru-RU" sz="2400" dirty="0" smtClean="0"/>
              <a:t> продолжила развивать собственную линейку компьютерных мышей, при этом делая больший упор на её дизайн. В 1998 компания выпустила свою первую USB-мышь, но большинство пользователей не оценили круглый дизайн мыши и даже прозвали ее хоккейной шайбой. </a:t>
            </a:r>
            <a:endParaRPr lang="ru-RU" sz="2400" dirty="0"/>
          </a:p>
        </p:txBody>
      </p:sp>
      <p:pic>
        <p:nvPicPr>
          <p:cNvPr id="23554" name="Picture 2" descr="http://s.4pda.to/AyIoD6oBeRrABz0ZV9nxy1xWf9lddq98mL1ntdEHYDFna2dDyN2KZD2hhkh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987574"/>
            <a:ext cx="3781425" cy="37909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Симметричная мышь </a:t>
            </a:r>
            <a:r>
              <a:rPr lang="en-US" dirty="0" smtClean="0"/>
              <a:t>S+ARCK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В 2004 </a:t>
            </a:r>
            <a:r>
              <a:rPr lang="ru-RU" sz="2400" dirty="0" err="1" smtClean="0"/>
              <a:t>Microsoft</a:t>
            </a:r>
            <a:r>
              <a:rPr lang="ru-RU" sz="2400" dirty="0" smtClean="0"/>
              <a:t> выпустила мышь </a:t>
            </a:r>
            <a:r>
              <a:rPr lang="ru-RU" sz="2400" dirty="0" err="1" smtClean="0"/>
              <a:t>Optical</a:t>
            </a:r>
            <a:r>
              <a:rPr lang="ru-RU" sz="2400" dirty="0" smtClean="0"/>
              <a:t> </a:t>
            </a:r>
            <a:r>
              <a:rPr lang="ru-RU" sz="2400" dirty="0" err="1" smtClean="0"/>
              <a:t>Mouse</a:t>
            </a:r>
            <a:r>
              <a:rPr lang="ru-RU" sz="2400" dirty="0" smtClean="0"/>
              <a:t> </a:t>
            </a:r>
            <a:r>
              <a:rPr lang="ru-RU" sz="2400" dirty="0" err="1" smtClean="0"/>
              <a:t>by</a:t>
            </a:r>
            <a:r>
              <a:rPr lang="ru-RU" sz="2400" dirty="0" smtClean="0"/>
              <a:t> S+ARCK. Это устройство разработал Филипп </a:t>
            </a:r>
            <a:r>
              <a:rPr lang="ru-RU" sz="2400" dirty="0" err="1" smtClean="0"/>
              <a:t>Старк</a:t>
            </a:r>
            <a:r>
              <a:rPr lang="ru-RU" sz="2400" dirty="0" smtClean="0"/>
              <a:t>, оно отлично подходило и для левшей, поскольку было симметрично спроектировано.</a:t>
            </a:r>
            <a:endParaRPr lang="ru-RU" sz="2400" dirty="0"/>
          </a:p>
        </p:txBody>
      </p:sp>
      <p:pic>
        <p:nvPicPr>
          <p:cNvPr id="24578" name="Picture 2" descr="http://s.4pda.to/AyIoQujHC6oRmJ8b2gtDjFANUSGVgUSDdJeDldwFxe6RKZKdoWjPF6GxUxCFSz1W9z26xnwlyFl9Hz2WF.jpg"/>
          <p:cNvPicPr>
            <a:picLocks noChangeAspect="1" noChangeArrowheads="1"/>
          </p:cNvPicPr>
          <p:nvPr/>
        </p:nvPicPr>
        <p:blipFill>
          <a:blip r:embed="rId2" cstate="print"/>
          <a:srcRect l="6300" r="5501"/>
          <a:stretch>
            <a:fillRect/>
          </a:stretch>
        </p:blipFill>
        <p:spPr bwMode="auto">
          <a:xfrm>
            <a:off x="4716016" y="1347614"/>
            <a:ext cx="4032448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.4pda.to/AyIoKShz14o06bohE95IsFVY59z0poUvD6tox9c9V7MWYp6esk5Ha1hPWKl8cpjVw0uUQ6N6z12qqZtlNAu0W7.jpg"/>
          <p:cNvPicPr>
            <a:picLocks noChangeAspect="1" noChangeArrowheads="1"/>
          </p:cNvPicPr>
          <p:nvPr/>
        </p:nvPicPr>
        <p:blipFill>
          <a:blip r:embed="rId2" cstate="print"/>
          <a:srcRect l="6300" t="1959" r="5501" b="2074"/>
          <a:stretch>
            <a:fillRect/>
          </a:stretch>
        </p:blipFill>
        <p:spPr bwMode="auto">
          <a:xfrm>
            <a:off x="4716016" y="1203598"/>
            <a:ext cx="4032448" cy="3528392"/>
          </a:xfrm>
          <a:prstGeom prst="rect">
            <a:avLst/>
          </a:prstGeom>
          <a:noFill/>
        </p:spPr>
      </p:pic>
      <p:sp>
        <p:nvSpPr>
          <p:cNvPr id="6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Это USB-устройство могло трансформироваться в телефонную трубку на случай, если вам нужно было бы связаться с кем-то, например, через </a:t>
            </a:r>
            <a:r>
              <a:rPr lang="ru-RU" sz="2400" dirty="0" err="1" smtClean="0"/>
              <a:t>Skype</a:t>
            </a:r>
            <a:r>
              <a:rPr lang="ru-RU" sz="2400" dirty="0" smtClean="0"/>
              <a:t>. А во время разговора можно было регулировать громкость динамика путем прокрутки колесика мыши.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Мышь-телефон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Компания </a:t>
            </a:r>
            <a:r>
              <a:rPr lang="ru-RU" sz="2400" dirty="0" err="1" smtClean="0"/>
              <a:t>Sony</a:t>
            </a:r>
            <a:r>
              <a:rPr lang="ru-RU" sz="2400" dirty="0" smtClean="0"/>
              <a:t> предлагала различные варианты мышей для линейки VAIO в различные периоды времени, но самой запоминающейся была </a:t>
            </a:r>
            <a:r>
              <a:rPr lang="ru-RU" sz="2400" dirty="0" err="1" smtClean="0"/>
              <a:t>MouseTalk</a:t>
            </a:r>
            <a:r>
              <a:rPr lang="ru-RU" sz="2400" dirty="0" smtClean="0"/>
              <a:t> в 2006. 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.4pda.to/AyIoDIBxvCVP6rz1SEyqByUyz0Dc0aNa8uz2oNjrZz2z2ukQOjB37tBSz2CU4.jpg"/>
          <p:cNvPicPr>
            <a:picLocks noChangeAspect="1" noChangeArrowheads="1"/>
          </p:cNvPicPr>
          <p:nvPr/>
        </p:nvPicPr>
        <p:blipFill>
          <a:blip r:embed="rId2" cstate="print"/>
          <a:srcRect l="2880" r="11451"/>
          <a:stretch>
            <a:fillRect/>
          </a:stretch>
        </p:blipFill>
        <p:spPr bwMode="auto">
          <a:xfrm>
            <a:off x="4716015" y="1203598"/>
            <a:ext cx="4068637" cy="36004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Растущее количество переносных компьютеров вынуждало производителей искать способы уменьшения компьютерной мыши. Компания </a:t>
            </a:r>
            <a:r>
              <a:rPr lang="ru-RU" sz="2400" dirty="0" err="1" smtClean="0"/>
              <a:t>Logitech</a:t>
            </a:r>
            <a:r>
              <a:rPr lang="ru-RU" sz="2400" dirty="0" smtClean="0"/>
              <a:t> в 1984 году впервые разработала беспроводную мышь для компьютера </a:t>
            </a:r>
            <a:r>
              <a:rPr lang="ru-RU" sz="2400" dirty="0" err="1" smtClean="0"/>
              <a:t>Metaphor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6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В 2005 году компания </a:t>
            </a:r>
            <a:r>
              <a:rPr lang="ru-RU" sz="2400" dirty="0" err="1" smtClean="0"/>
              <a:t>Newton</a:t>
            </a:r>
            <a:r>
              <a:rPr lang="ru-RU" sz="2400" dirty="0" smtClean="0"/>
              <a:t> </a:t>
            </a:r>
            <a:r>
              <a:rPr lang="ru-RU" sz="2400" dirty="0" err="1" smtClean="0"/>
              <a:t>Peripherals</a:t>
            </a:r>
            <a:r>
              <a:rPr lang="ru-RU" sz="2400" dirty="0" smtClean="0"/>
              <a:t> выпустила Bluetooth-мышь </a:t>
            </a:r>
            <a:r>
              <a:rPr lang="ru-RU" sz="2400" dirty="0" err="1" smtClean="0"/>
              <a:t>MoGo</a:t>
            </a:r>
            <a:r>
              <a:rPr lang="ru-RU" sz="2400" dirty="0" smtClean="0"/>
              <a:t>, которая была очень тонкой и внешне напоминала карту. Эта мышь вставлялась в слот для карт для подзарядки.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Супертонкая</a:t>
            </a:r>
            <a:r>
              <a:rPr lang="ru-RU" dirty="0" smtClean="0"/>
              <a:t> мышь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В 2005 году </a:t>
            </a:r>
            <a:r>
              <a:rPr lang="ru-RU" sz="2400" dirty="0" err="1" smtClean="0"/>
              <a:t>Apple</a:t>
            </a:r>
            <a:r>
              <a:rPr lang="ru-RU" sz="2400" dirty="0" smtClean="0"/>
              <a:t> улучшила свою мышь </a:t>
            </a:r>
            <a:r>
              <a:rPr lang="ru-RU" sz="2400" dirty="0" err="1" smtClean="0"/>
              <a:t>Pro</a:t>
            </a:r>
            <a:r>
              <a:rPr lang="ru-RU" sz="2400" dirty="0" smtClean="0"/>
              <a:t>, добавив шарик, способный прокручиваться в любом направлении, чувствительные к прикосновениям кнопки, а также программируемые боковые кнопки. </a:t>
            </a:r>
            <a:endParaRPr lang="ru-RU" sz="2400" dirty="0"/>
          </a:p>
        </p:txBody>
      </p:sp>
      <p:sp>
        <p:nvSpPr>
          <p:cNvPr id="6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В 2009 году компания представила </a:t>
            </a:r>
            <a:r>
              <a:rPr lang="ru-RU" sz="2400" dirty="0" err="1" smtClean="0"/>
              <a:t>Magic</a:t>
            </a:r>
            <a:r>
              <a:rPr lang="ru-RU" sz="2400" dirty="0" smtClean="0"/>
              <a:t> </a:t>
            </a:r>
            <a:r>
              <a:rPr lang="ru-RU" sz="2400" dirty="0" err="1" smtClean="0"/>
              <a:t>Mouse</a:t>
            </a:r>
            <a:r>
              <a:rPr lang="ru-RU" sz="2400" dirty="0" smtClean="0"/>
              <a:t>, которая была тоньше предшественницы. На этой модели не было кнопок, а нажатие можно было осуществлять на любой части мыши.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Магическая мышь от </a:t>
            </a:r>
            <a:r>
              <a:rPr lang="en-US" dirty="0" smtClean="0"/>
              <a:t>A</a:t>
            </a:r>
            <a:r>
              <a:rPr lang="en-US" dirty="0" smtClean="0"/>
              <a:t>pple</a:t>
            </a:r>
            <a:endParaRPr lang="en-US" dirty="0"/>
          </a:p>
        </p:txBody>
      </p:sp>
      <p:pic>
        <p:nvPicPr>
          <p:cNvPr id="1026" name="Picture 2" descr="Эволюция компьютерной мыш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91630"/>
            <a:ext cx="4060507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В 2010 году </a:t>
            </a:r>
            <a:r>
              <a:rPr lang="ru-RU" sz="2400" dirty="0" err="1" smtClean="0"/>
              <a:t>Microsoft</a:t>
            </a:r>
            <a:r>
              <a:rPr lang="ru-RU" sz="2400" dirty="0" smtClean="0"/>
              <a:t> представила гибкую мышь </a:t>
            </a:r>
            <a:r>
              <a:rPr lang="ru-RU" sz="2400" dirty="0" err="1" smtClean="0"/>
              <a:t>Arc</a:t>
            </a:r>
            <a:r>
              <a:rPr lang="ru-RU" sz="2400" dirty="0" smtClean="0"/>
              <a:t>. Эта модель могла становиться абсолютно плоской или приобретать арочную форму, благодаря чему удобно ложилась в руку. </a:t>
            </a:r>
            <a:endParaRPr lang="ru-RU" sz="2400" dirty="0"/>
          </a:p>
        </p:txBody>
      </p:sp>
      <p:sp>
        <p:nvSpPr>
          <p:cNvPr id="6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Для прокрутки использовалась сенсорная панель, для нажатия – две кнопки, расположенные с одного края мыши. А благодаря технологии </a:t>
            </a:r>
            <a:r>
              <a:rPr lang="ru-RU" sz="2400" dirty="0" err="1" smtClean="0"/>
              <a:t>BlueTrack</a:t>
            </a:r>
            <a:r>
              <a:rPr lang="ru-RU" sz="2400" dirty="0" smtClean="0"/>
              <a:t> её можно было использовать на любой поверхности, даже дереве или ковре.</a:t>
            </a:r>
            <a:endParaRPr lang="ru-RU" sz="2400" dirty="0"/>
          </a:p>
        </p:txBody>
      </p:sp>
      <p:pic>
        <p:nvPicPr>
          <p:cNvPr id="27650" name="Picture 2" descr="Эволюция компьютерной мыши"/>
          <p:cNvPicPr>
            <a:picLocks noChangeAspect="1" noChangeArrowheads="1"/>
          </p:cNvPicPr>
          <p:nvPr/>
        </p:nvPicPr>
        <p:blipFill>
          <a:blip r:embed="rId2" cstate="print"/>
          <a:srcRect l="6300" r="5501"/>
          <a:stretch>
            <a:fillRect/>
          </a:stretch>
        </p:blipFill>
        <p:spPr bwMode="auto">
          <a:xfrm>
            <a:off x="4716016" y="1203598"/>
            <a:ext cx="4032448" cy="353377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Гибкая мышь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Эволюция компьютерной мыши"/>
          <p:cNvPicPr>
            <a:picLocks noChangeAspect="1" noChangeArrowheads="1"/>
          </p:cNvPicPr>
          <p:nvPr/>
        </p:nvPicPr>
        <p:blipFill>
          <a:blip r:embed="rId2" cstate="print"/>
          <a:srcRect l="3150" r="8651" b="2001"/>
          <a:stretch>
            <a:fillRect/>
          </a:stretch>
        </p:blipFill>
        <p:spPr bwMode="auto">
          <a:xfrm>
            <a:off x="4716016" y="1203598"/>
            <a:ext cx="4032448" cy="3528392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Индустриальный дизайн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В 2012 году в результате сотрудничества двух компаний - BMW и </a:t>
            </a:r>
            <a:r>
              <a:rPr lang="ru-RU" sz="2400" dirty="0" err="1" smtClean="0"/>
              <a:t>Thermaltake</a:t>
            </a:r>
            <a:r>
              <a:rPr lang="ru-RU" sz="2400" dirty="0" smtClean="0"/>
              <a:t> - была создана игровая компьютерная мышь </a:t>
            </a:r>
            <a:r>
              <a:rPr lang="ru-RU" sz="2400" dirty="0" err="1" smtClean="0"/>
              <a:t>Level</a:t>
            </a:r>
            <a:r>
              <a:rPr lang="ru-RU" sz="2400" dirty="0" smtClean="0"/>
              <a:t> 10 M – </a:t>
            </a:r>
            <a:r>
              <a:rPr lang="ru-RU" sz="2400" dirty="0" err="1" smtClean="0"/>
              <a:t>гипериндустриальная</a:t>
            </a:r>
            <a:r>
              <a:rPr lang="ru-RU" sz="2400" dirty="0" smtClean="0"/>
              <a:t> конструкция с вентиляцией для ладони, изменяемыми кнопками и с алюминиевой рамой.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Эволюция компьютерной мыши"/>
          <p:cNvPicPr>
            <a:picLocks noChangeAspect="1" noChangeArrowheads="1"/>
          </p:cNvPicPr>
          <p:nvPr/>
        </p:nvPicPr>
        <p:blipFill>
          <a:blip r:embed="rId2" cstate="print"/>
          <a:srcRect l="1881" t="7695" b="3535"/>
          <a:stretch>
            <a:fillRect/>
          </a:stretch>
        </p:blipFill>
        <p:spPr bwMode="auto">
          <a:xfrm>
            <a:off x="4716016" y="1131590"/>
            <a:ext cx="4057651" cy="3588832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Мышь в домике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Вне зависимости от дизайна, любая мышь (а также рука, лежащая на мыши) заслуживает комфорта и уюта. Именно поэтому японский производитель </a:t>
            </a:r>
            <a:r>
              <a:rPr lang="ru-RU" sz="2400" dirty="0" err="1" smtClean="0"/>
              <a:t>Thanko</a:t>
            </a:r>
            <a:r>
              <a:rPr lang="ru-RU" sz="2400" dirty="0" smtClean="0"/>
              <a:t> в 2010 году разработал подогреваемый коврик для мыши для того, чтобы во время работы ваши руки не замерзали.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2000" dirty="0" smtClean="0"/>
              <a:t>Очень </a:t>
            </a:r>
            <a:r>
              <a:rPr lang="ru-RU" sz="2000" dirty="0" smtClean="0"/>
              <a:t>низкая цена (по сравнению с остальными устройствами наподобие сенсорных экранов);</a:t>
            </a:r>
          </a:p>
          <a:p>
            <a:pPr>
              <a:lnSpc>
                <a:spcPct val="85000"/>
              </a:lnSpc>
            </a:pPr>
            <a:r>
              <a:rPr lang="ru-RU" sz="2000" dirty="0" smtClean="0"/>
              <a:t>Мышь пригодна для длительной работы. В первые годы мультимедиа кинорежиссёры любили показывать компьютеры «будущего» с сенсорным интерфейсом, но на поверку такой способ ввода довольно утомителен, так как руки приходится держать на весу;</a:t>
            </a:r>
          </a:p>
          <a:p>
            <a:pPr>
              <a:lnSpc>
                <a:spcPct val="85000"/>
              </a:lnSpc>
            </a:pPr>
            <a:r>
              <a:rPr lang="ru-RU" sz="2000" dirty="0" smtClean="0"/>
              <a:t>Высокая точность позиционирования курсора. Мышью (за исключением некоторых «неудачных» моделей) легко попасть в нужный пиксель экрана;</a:t>
            </a:r>
          </a:p>
          <a:p>
            <a:pPr>
              <a:lnSpc>
                <a:spcPct val="85000"/>
              </a:lnSpc>
            </a:pPr>
            <a:r>
              <a:rPr lang="ru-RU" sz="2000" dirty="0" smtClean="0"/>
              <a:t>Мышь позволяет множество разных манипуляций — двойные и тройные щелчки, перетаскивания, жесты, нажатие одной кнопки во время перетаскивания другой и т. д. Поэтому в одной руке можно сконцентрировать большое количество органов </a:t>
            </a:r>
            <a:r>
              <a:rPr lang="ru-RU" sz="2000" dirty="0" smtClean="0"/>
              <a:t>управления.</a:t>
            </a:r>
            <a:endParaRPr lang="ru-RU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2000" dirty="0" smtClean="0"/>
              <a:t>Предполагаемая опасность синдрома запястного </a:t>
            </a:r>
            <a:r>
              <a:rPr lang="ru-RU" sz="2000" dirty="0" smtClean="0"/>
              <a:t>канала;</a:t>
            </a:r>
            <a:endParaRPr lang="ru-RU" sz="2000" dirty="0" smtClean="0"/>
          </a:p>
          <a:p>
            <a:pPr>
              <a:lnSpc>
                <a:spcPct val="85000"/>
              </a:lnSpc>
            </a:pPr>
            <a:r>
              <a:rPr lang="ru-RU" sz="2000" dirty="0" smtClean="0"/>
              <a:t>Для работы требуется ровная гладкая поверхность достаточных размеров (за исключением разве что гироскопических мышей);</a:t>
            </a:r>
          </a:p>
          <a:p>
            <a:pPr>
              <a:lnSpc>
                <a:spcPct val="85000"/>
              </a:lnSpc>
            </a:pPr>
            <a:r>
              <a:rPr lang="ru-RU" sz="2000" dirty="0" smtClean="0"/>
              <a:t>Неустойчивость к вибрациям. По этой причине мышь практически не применяется в военных устройствах. Трекбол требует меньше места для работы и не требует перемещать руку, не может потеряться, имеет большую стойкость к внешним воздействиям, более надёжен.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Компьютерная мышь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b="1" dirty="0" smtClean="0"/>
              <a:t>Манипулятор «мышь» </a:t>
            </a:r>
            <a:r>
              <a:rPr lang="ru-RU" sz="2400" dirty="0" smtClean="0"/>
              <a:t>– одно из основных указательных устройств ввода, обеспечивающих взаимодействие пользователя с компьютером.</a:t>
            </a:r>
            <a:endParaRPr lang="ru-RU" sz="2400" dirty="0"/>
          </a:p>
        </p:txBody>
      </p:sp>
      <p:pic>
        <p:nvPicPr>
          <p:cNvPr id="13313" name="Picture 1" descr="C:\Users\Valentin\Desktop\Без-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87574"/>
            <a:ext cx="4343074" cy="37288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c.pics.livejournal.com/brunkilda/68817420/66892/66892_900.jpg"/>
          <p:cNvPicPr>
            <a:picLocks noChangeAspect="1" noChangeArrowheads="1"/>
          </p:cNvPicPr>
          <p:nvPr/>
        </p:nvPicPr>
        <p:blipFill>
          <a:blip r:embed="rId2" cstate="print"/>
          <a:srcRect l="1260" t="14715" r="1721" b="6191"/>
          <a:stretch>
            <a:fillRect/>
          </a:stretch>
        </p:blipFill>
        <p:spPr bwMode="auto">
          <a:xfrm>
            <a:off x="1907704" y="1059582"/>
            <a:ext cx="5544616" cy="309634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/>
              <a:t>4pda.ru</a:t>
            </a:r>
            <a:endParaRPr lang="ru-RU" dirty="0" smtClean="0"/>
          </a:p>
          <a:p>
            <a:r>
              <a:rPr lang="ru-RU" dirty="0" err="1" smtClean="0"/>
              <a:t>Википедия</a:t>
            </a:r>
            <a:endParaRPr lang="ru-RU" dirty="0" smtClean="0"/>
          </a:p>
          <a:p>
            <a:r>
              <a:rPr lang="ru-RU" dirty="0" smtClean="0"/>
              <a:t>Учебник для 8 класса «Информатика и ИКТ» </a:t>
            </a:r>
            <a:r>
              <a:rPr lang="ru-RU" dirty="0" err="1" smtClean="0"/>
              <a:t>Босова</a:t>
            </a:r>
            <a:r>
              <a:rPr lang="ru-RU" dirty="0" smtClean="0"/>
              <a:t> Л.Л.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В 1968 году Дуглас </a:t>
            </a:r>
            <a:r>
              <a:rPr lang="ru-RU" sz="2400" dirty="0" err="1" smtClean="0"/>
              <a:t>Энгельбарт</a:t>
            </a:r>
            <a:r>
              <a:rPr lang="ru-RU" sz="2400" dirty="0" smtClean="0"/>
              <a:t> представил прототип компьютерной мыши, который собрали еще в 1964 году. Тогда это устройство было представлено как "X-Y индикатор для систем отображения данных". </a:t>
            </a:r>
            <a:endParaRPr lang="ru-RU" sz="2400" dirty="0"/>
          </a:p>
        </p:txBody>
      </p:sp>
      <p:sp>
        <p:nvSpPr>
          <p:cNvPr id="7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Устройство имело 2 колесика под деревянным корпусом: одно использовалось для движений по горизонтали, другое - по вертикали. 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мышь</a:t>
            </a:r>
            <a:endParaRPr lang="ru-RU" dirty="0"/>
          </a:p>
        </p:txBody>
      </p:sp>
      <p:pic>
        <p:nvPicPr>
          <p:cNvPr id="2050" name="Picture 2" descr="http://s.4pda.to/AyIoGuNXKQ4iaHTCOLYSlcwkvf6mz286cejObVXyz2kpHG0xrrycDHuUPMV2in34RRBKJF3v1gDz0I.jpg"/>
          <p:cNvPicPr>
            <a:picLocks noChangeAspect="1" noChangeArrowheads="1"/>
          </p:cNvPicPr>
          <p:nvPr/>
        </p:nvPicPr>
        <p:blipFill>
          <a:blip r:embed="rId2" cstate="print"/>
          <a:srcRect l="1575" r="7076" b="11751"/>
          <a:stretch>
            <a:fillRect/>
          </a:stretch>
        </p:blipFill>
        <p:spPr bwMode="auto">
          <a:xfrm>
            <a:off x="4644008" y="1028699"/>
            <a:ext cx="4176464" cy="363128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ролике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В то же время, немецкая компания </a:t>
            </a:r>
            <a:r>
              <a:rPr lang="ru-RU" sz="2400" dirty="0" err="1" smtClean="0"/>
              <a:t>Telefunken</a:t>
            </a:r>
            <a:r>
              <a:rPr lang="ru-RU" sz="2400" dirty="0" smtClean="0"/>
              <a:t> работала над похожим проектом. В её основе лежал шариковый механизм (примерно такой же, который позднее использовался в механической мыши).</a:t>
            </a:r>
            <a:endParaRPr lang="ru-RU" sz="2400" dirty="0"/>
          </a:p>
        </p:txBody>
      </p:sp>
      <p:pic>
        <p:nvPicPr>
          <p:cNvPr id="17410" name="Picture 2" descr="Эволюция компьютерной мыши"/>
          <p:cNvPicPr>
            <a:picLocks noChangeAspect="1" noChangeArrowheads="1"/>
          </p:cNvPicPr>
          <p:nvPr/>
        </p:nvPicPr>
        <p:blipFill>
          <a:blip r:embed="rId2" cstate="print"/>
          <a:srcRect l="4725" r="13376" b="-6728"/>
          <a:stretch>
            <a:fillRect/>
          </a:stretch>
        </p:blipFill>
        <p:spPr bwMode="auto">
          <a:xfrm>
            <a:off x="4716016" y="1203598"/>
            <a:ext cx="4056451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.4pda.to/AyIoJlBESksnnGUvfU91PSNUhjxBlGb2LFCNLtz0SuqTkZDYH6FgjU19z1R8TgvDCz2nTaRXCG1lep.jpg"/>
          <p:cNvPicPr>
            <a:picLocks noChangeAspect="1" noChangeArrowheads="1"/>
          </p:cNvPicPr>
          <p:nvPr/>
        </p:nvPicPr>
        <p:blipFill>
          <a:blip r:embed="rId2" cstate="print"/>
          <a:srcRect l="6300" r="5501"/>
          <a:stretch>
            <a:fillRect/>
          </a:stretch>
        </p:blipFill>
        <p:spPr bwMode="auto">
          <a:xfrm>
            <a:off x="4716016" y="1203598"/>
            <a:ext cx="4032448" cy="353377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мышь </a:t>
            </a:r>
            <a:r>
              <a:rPr lang="en-US" dirty="0" smtClean="0"/>
              <a:t>Xerox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err="1" smtClean="0"/>
              <a:t>Alto</a:t>
            </a:r>
            <a:r>
              <a:rPr lang="ru-RU" sz="2400" dirty="0" smtClean="0"/>
              <a:t>, один из первых персональных компьютеров, был разработан компанией </a:t>
            </a:r>
            <a:r>
              <a:rPr lang="ru-RU" sz="2400" dirty="0" err="1" smtClean="0"/>
              <a:t>Xerox</a:t>
            </a:r>
            <a:r>
              <a:rPr lang="ru-RU" sz="2400" dirty="0" smtClean="0"/>
              <a:t> и вышел в продажу в 1973 году. И хотя эти компьютеры так и не стали коммерческим продуктом, в комплекте с ними шла мышь, разработанная на основе той самой первой мыши от Дугласа </a:t>
            </a:r>
            <a:r>
              <a:rPr lang="ru-RU" sz="2400" dirty="0" err="1" smtClean="0"/>
              <a:t>Энгельбарта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.4pda.to/AyIoJlBESksnnGkO4ySKwE9dyiOLQEHToz03W3CS2BJihipZ2LVFhsz26Uty5mGEF37AbGz2XrbvG.jpg"/>
          <p:cNvPicPr>
            <a:picLocks noChangeAspect="1" noChangeArrowheads="1"/>
          </p:cNvPicPr>
          <p:nvPr/>
        </p:nvPicPr>
        <p:blipFill>
          <a:blip r:embed="rId2" cstate="print"/>
          <a:srcRect l="6300" r="5501"/>
          <a:stretch>
            <a:fillRect/>
          </a:stretch>
        </p:blipFill>
        <p:spPr bwMode="auto">
          <a:xfrm>
            <a:off x="4716016" y="1203598"/>
            <a:ext cx="4032448" cy="3533776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У большинства мышей, работавших на шариковых механизмах, был один существенный недостаток - пыль и грязь попадала внутрь устройства. Примерно в 1981 году Стивен </a:t>
            </a:r>
            <a:r>
              <a:rPr lang="ru-RU" sz="2400" dirty="0" err="1" smtClean="0"/>
              <a:t>Кёрч</a:t>
            </a:r>
            <a:r>
              <a:rPr lang="ru-RU" sz="2400" dirty="0" smtClean="0"/>
              <a:t> разработал оптическую модель компьютерной мыши. </a:t>
            </a:r>
            <a:endParaRPr lang="ru-RU" sz="2400" dirty="0"/>
          </a:p>
        </p:txBody>
      </p:sp>
      <p:sp>
        <p:nvSpPr>
          <p:cNvPr id="6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В то же время сотрудник </a:t>
            </a:r>
            <a:r>
              <a:rPr lang="ru-RU" sz="2400" dirty="0" err="1" smtClean="0"/>
              <a:t>Xerox</a:t>
            </a:r>
            <a:r>
              <a:rPr lang="ru-RU" sz="2400" dirty="0" smtClean="0"/>
              <a:t> Ричард </a:t>
            </a:r>
            <a:r>
              <a:rPr lang="ru-RU" sz="2400" dirty="0" err="1" smtClean="0"/>
              <a:t>Лайон</a:t>
            </a:r>
            <a:r>
              <a:rPr lang="ru-RU" sz="2400" dirty="0" smtClean="0"/>
              <a:t> создал аналогичное устройство. Вместо шарика эта мышь использовала свет для отслеживания движений. Правда, для использования такой мыши обязательно нужно было использовать специальный коврик.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оптическая мышь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.4pda.to/AyIoMjFGkIdb0Fz1KO39iKjBxp45sllwmsFtl0xLbKY70pCKBgpthQRBplkQuNxaJYLs.jpg"/>
          <p:cNvPicPr>
            <a:picLocks noChangeAspect="1" noChangeArrowheads="1"/>
          </p:cNvPicPr>
          <p:nvPr/>
        </p:nvPicPr>
        <p:blipFill>
          <a:blip r:embed="rId2" cstate="print"/>
          <a:srcRect l="3449"/>
          <a:stretch>
            <a:fillRect/>
          </a:stretch>
        </p:blipFill>
        <p:spPr bwMode="auto">
          <a:xfrm>
            <a:off x="4716016" y="1203598"/>
            <a:ext cx="4032448" cy="3533932"/>
          </a:xfrm>
          <a:prstGeom prst="rect">
            <a:avLst/>
          </a:prstGeom>
          <a:noFill/>
        </p:spPr>
      </p:pic>
      <p:sp>
        <p:nvSpPr>
          <p:cNvPr id="6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Аналогичная мышь со скруглёнными углами также вышла в комплекте с </a:t>
            </a:r>
            <a:r>
              <a:rPr lang="ru-RU" sz="2400" dirty="0" err="1" smtClean="0"/>
              <a:t>Macintosh</a:t>
            </a:r>
            <a:r>
              <a:rPr lang="ru-RU" sz="2400" dirty="0" smtClean="0"/>
              <a:t> в 1984.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мышь на продажу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Когда в 1979 году Стив Джобс посетил компанию </a:t>
            </a:r>
            <a:r>
              <a:rPr lang="ru-RU" sz="2400" dirty="0" err="1" smtClean="0"/>
              <a:t>Xerox</a:t>
            </a:r>
            <a:r>
              <a:rPr lang="ru-RU" sz="2400" dirty="0" smtClean="0"/>
              <a:t>, ему очень понравилась идея использования компьютерной мыши. Образец, который он увидел в компании, вдохновил его на создание аналогичного устройства для </a:t>
            </a:r>
            <a:r>
              <a:rPr lang="ru-RU" sz="2400" dirty="0" err="1" smtClean="0"/>
              <a:t>Apple</a:t>
            </a:r>
            <a:r>
              <a:rPr lang="ru-RU" sz="2400" dirty="0" smtClean="0"/>
              <a:t> </a:t>
            </a:r>
            <a:r>
              <a:rPr lang="ru-RU" sz="2400" dirty="0" err="1" smtClean="0"/>
              <a:t>Lisa</a:t>
            </a:r>
            <a:r>
              <a:rPr lang="ru-RU" sz="2400" dirty="0" smtClean="0"/>
              <a:t> в 1983 году, первого коммерческого компьютера. 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В 1999 компания сменила шариковый механизм мыши на оптический (LED). Конечно, оптические мыши были изобретены ещё в 1981 году, но лишь в 1999 появилась возможность их использования без специальных ковриков.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Мышь без коврика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Спустя несколько лет после появления мыши, в её дизайн добавилось колесико прокрутки. В 1996 году вышла компьютерная мышь </a:t>
            </a:r>
            <a:r>
              <a:rPr lang="ru-RU" sz="2400" dirty="0" err="1" smtClean="0"/>
              <a:t>Microsoft</a:t>
            </a:r>
            <a:r>
              <a:rPr lang="ru-RU" sz="2400" dirty="0" smtClean="0"/>
              <a:t> </a:t>
            </a:r>
            <a:r>
              <a:rPr lang="ru-RU" sz="2400" dirty="0" err="1" smtClean="0"/>
              <a:t>IntelliMouse</a:t>
            </a:r>
            <a:r>
              <a:rPr lang="ru-RU" sz="2400" dirty="0" smtClean="0"/>
              <a:t>, которая очень быстро полюбилась пользователям. </a:t>
            </a:r>
            <a:endParaRPr lang="ru-RU" sz="2400" dirty="0"/>
          </a:p>
        </p:txBody>
      </p:sp>
      <p:pic>
        <p:nvPicPr>
          <p:cNvPr id="21506" name="Picture 2" descr="http://s.4pda.to/AyIoHdPZHJJ8z1eIKIpZbXOOcwXLm3nHYz0Z2UXWQ8COEiNJKRKw6qQYg54gJ2sbJ7KmHqAJz21IB3dd38z09Np.jpg"/>
          <p:cNvPicPr>
            <a:picLocks noChangeAspect="1" noChangeArrowheads="1"/>
          </p:cNvPicPr>
          <p:nvPr/>
        </p:nvPicPr>
        <p:blipFill>
          <a:blip r:embed="rId2" cstate="print"/>
          <a:srcRect l="3150" r="3150"/>
          <a:stretch>
            <a:fillRect/>
          </a:stretch>
        </p:blipFill>
        <p:spPr bwMode="auto">
          <a:xfrm>
            <a:off x="4716016" y="1419622"/>
            <a:ext cx="4060096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В 2000 году </a:t>
            </a:r>
            <a:r>
              <a:rPr lang="ru-RU" sz="2400" dirty="0" err="1" smtClean="0"/>
              <a:t>Microsoft</a:t>
            </a:r>
            <a:r>
              <a:rPr lang="ru-RU" sz="2400" dirty="0" smtClean="0"/>
              <a:t> использовала аналогичную технологию для своих устройств </a:t>
            </a:r>
            <a:r>
              <a:rPr lang="ru-RU" sz="2400" dirty="0" err="1" smtClean="0"/>
              <a:t>Trackball</a:t>
            </a:r>
            <a:r>
              <a:rPr lang="ru-RU" sz="2400" dirty="0" smtClean="0"/>
              <a:t> </a:t>
            </a:r>
            <a:r>
              <a:rPr lang="ru-RU" sz="2400" dirty="0" err="1" smtClean="0"/>
              <a:t>Explorer</a:t>
            </a:r>
            <a:r>
              <a:rPr lang="ru-RU" sz="2400" dirty="0" smtClean="0"/>
              <a:t> и </a:t>
            </a:r>
            <a:r>
              <a:rPr lang="ru-RU" sz="2400" dirty="0" err="1" smtClean="0"/>
              <a:t>Trackball</a:t>
            </a:r>
            <a:r>
              <a:rPr lang="ru-RU" sz="2400" dirty="0" smtClean="0"/>
              <a:t> </a:t>
            </a:r>
            <a:r>
              <a:rPr lang="ru-RU" sz="2400" dirty="0" err="1" smtClean="0"/>
              <a:t>Optical</a:t>
            </a:r>
            <a:r>
              <a:rPr lang="ru-RU" sz="2400" dirty="0" smtClean="0"/>
              <a:t>. В обоих устройствах имелся цветной шар, который с точностью отслеживал движения пальцев.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Трекбол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987574"/>
            <a:ext cx="4038600" cy="396044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2400" dirty="0" smtClean="0"/>
              <a:t>Трекбол, в основе которого лежала сфера, которую можно было крутить, тем самым двигая курсор по экрану, был впервые представлен ещё в 50-х годах, как часть канадского военного проекта DATAR. </a:t>
            </a:r>
            <a:endParaRPr lang="ru-RU" sz="2400" dirty="0"/>
          </a:p>
        </p:txBody>
      </p:sp>
      <p:pic>
        <p:nvPicPr>
          <p:cNvPr id="22530" name="Picture 2" descr="http://s.4pda.to/AyIoHdPZHJJ8z1e2sFknP7xWvqT1RutEBfTSQ9rqUyJddppz1vLYrdUnvwmz2oAeB4W8756.jpg"/>
          <p:cNvPicPr>
            <a:picLocks noChangeAspect="1" noChangeArrowheads="1"/>
          </p:cNvPicPr>
          <p:nvPr/>
        </p:nvPicPr>
        <p:blipFill>
          <a:blip r:embed="rId2" cstate="print"/>
          <a:srcRect l="3150" r="8651"/>
          <a:stretch>
            <a:fillRect/>
          </a:stretch>
        </p:blipFill>
        <p:spPr bwMode="auto">
          <a:xfrm>
            <a:off x="4716016" y="1347614"/>
            <a:ext cx="4032448" cy="32670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</p:bldLst>
  </p:timing>
</p:sld>
</file>

<file path=ppt/theme/theme1.xml><?xml version="1.0" encoding="utf-8"?>
<a:theme xmlns:a="http://schemas.openxmlformats.org/drawingml/2006/main" name="infedu">
  <a:themeElements>
    <a:clrScheme name="infedu.ru">
      <a:dk1>
        <a:srgbClr val="22222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7BB8"/>
      </a:hlink>
      <a:folHlink>
        <a:srgbClr val="6161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infedu</Template>
  <TotalTime>256</TotalTime>
  <Words>946</Words>
  <Application>Microsoft Office PowerPoint</Application>
  <PresentationFormat>Экран (16:9)</PresentationFormat>
  <Paragraphs>56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infedu</vt:lpstr>
      <vt:lpstr>История компьютерной мыши</vt:lpstr>
      <vt:lpstr>Компьютерная мышь</vt:lpstr>
      <vt:lpstr>Первая мышь</vt:lpstr>
      <vt:lpstr>На ролике</vt:lpstr>
      <vt:lpstr>Первая мышь Xerox</vt:lpstr>
      <vt:lpstr>Первая оптическая мышь</vt:lpstr>
      <vt:lpstr>Первая мышь на продажу</vt:lpstr>
      <vt:lpstr>Мышь без коврика</vt:lpstr>
      <vt:lpstr>Трекбол</vt:lpstr>
      <vt:lpstr>Мышь Pro от Apple</vt:lpstr>
      <vt:lpstr>Симметричная мышь S+ARCK</vt:lpstr>
      <vt:lpstr>Мышь-телефон</vt:lpstr>
      <vt:lpstr>Супертонкая мышь</vt:lpstr>
      <vt:lpstr>Магическая мышь от Apple</vt:lpstr>
      <vt:lpstr>Гибкая мышь</vt:lpstr>
      <vt:lpstr>Индустриальный дизайн</vt:lpstr>
      <vt:lpstr>Мышь в домике</vt:lpstr>
      <vt:lpstr>Достоинства</vt:lpstr>
      <vt:lpstr>Недостатки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компьютерной мыши</dc:title>
  <dc:creator>Valentin</dc:creator>
  <cp:lastModifiedBy>Valentin</cp:lastModifiedBy>
  <cp:revision>27</cp:revision>
  <dcterms:created xsi:type="dcterms:W3CDTF">2015-12-02T10:17:33Z</dcterms:created>
  <dcterms:modified xsi:type="dcterms:W3CDTF">2015-12-03T10:06:51Z</dcterms:modified>
</cp:coreProperties>
</file>